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8"/>
  </p:notesMasterIdLst>
  <p:sldIdLst>
    <p:sldId id="256" r:id="rId2"/>
    <p:sldId id="257" r:id="rId3"/>
    <p:sldId id="266" r:id="rId4"/>
    <p:sldId id="267" r:id="rId5"/>
    <p:sldId id="268" r:id="rId6"/>
    <p:sldId id="265" r:id="rId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ExtraBold" panose="020B0906030804020204" pitchFamily="34" charset="0"/>
      <p:bold r:id="rId13"/>
      <p:boldItalic r:id="rId14"/>
    </p:embeddedFont>
    <p:embeddedFont>
      <p:font typeface="Open Sans SemiBold" panose="020B0706030804020204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51ED29-AB73-4A38-A703-72790179A7C1}">
  <a:tblStyle styleId="{B651ED29-AB73-4A38-A703-72790179A7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8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c8b067f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13c8b067f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8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22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ba5aade5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13ba5aade5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9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56405a4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56405a4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3089450" y="16344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 dirty="0"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89450" y="2970366"/>
            <a:ext cx="5334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8A95"/>
              </a:buClr>
              <a:buSzPts val="2400"/>
              <a:buFont typeface="Open Sans Medium"/>
              <a:buNone/>
              <a:defRPr sz="2400">
                <a:solidFill>
                  <a:srgbClr val="508A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369833" y="389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718D132-D2A2-2540-75AE-EE3FAA4AF140}"/>
              </a:ext>
            </a:extLst>
          </p:cNvPr>
          <p:cNvSpPr/>
          <p:nvPr userDrawn="1"/>
        </p:nvSpPr>
        <p:spPr>
          <a:xfrm>
            <a:off x="839449" y="1394085"/>
            <a:ext cx="2076138" cy="2375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0A3CA0-3916-5069-C635-E129F3ECE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883920"/>
            <a:ext cx="1888675" cy="32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FED7E6D2-BBB7-F003-6A9D-45FCDF695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1907" y="3823366"/>
            <a:ext cx="1383634" cy="885794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948475" y="1951050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>
                <a:solidFill>
                  <a:srgbClr val="1223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05308" y="42437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03EC4E-99F9-7986-AB7E-784895041452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0DA0E-A9B6-F41E-2B5E-1863E25C2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673475" y="89025"/>
            <a:ext cx="67185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>
                <a:solidFill>
                  <a:srgbClr val="1223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391983" y="4225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61050" y="689800"/>
            <a:ext cx="8034600" cy="3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5B60C-CF72-5529-140D-E770650B171C}"/>
              </a:ext>
            </a:extLst>
          </p:cNvPr>
          <p:cNvSpPr/>
          <p:nvPr userDrawn="1"/>
        </p:nvSpPr>
        <p:spPr>
          <a:xfrm>
            <a:off x="100309" y="121545"/>
            <a:ext cx="1477031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8667F-DABD-679F-8B9E-F57D84E38A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6" y="131347"/>
            <a:ext cx="1450971" cy="4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ción de imagen 4">
            <a:extLst>
              <a:ext uri="{FF2B5EF4-FFF2-40B4-BE49-F238E27FC236}">
                <a16:creationId xmlns:a16="http://schemas.microsoft.com/office/drawing/2014/main" id="{A189856F-4283-605A-825B-4C38ED5B1E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0761" y="89024"/>
            <a:ext cx="1059180" cy="572701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Add your project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361608" y="3918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ctiongroup.greendealdata.space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4gd.eu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www.eepurl.com/iz6m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3089450" y="1152759"/>
            <a:ext cx="5334600" cy="12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Spaces: the EC solution for environmental, biodiversity and climate challenges.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3089450" y="2394159"/>
            <a:ext cx="5256583" cy="800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approaches on multisource data, semantics,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FAIRness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sovereignty</a:t>
            </a:r>
          </a:p>
        </p:txBody>
      </p:sp>
      <p:sp>
        <p:nvSpPr>
          <p:cNvPr id="4" name="Google Shape;33;p7">
            <a:extLst>
              <a:ext uri="{FF2B5EF4-FFF2-40B4-BE49-F238E27FC236}">
                <a16:creationId xmlns:a16="http://schemas.microsoft.com/office/drawing/2014/main" id="{0CEE6586-6BA5-B092-35F9-5BFA518A1B2E}"/>
              </a:ext>
            </a:extLst>
          </p:cNvPr>
          <p:cNvSpPr txBox="1">
            <a:spLocks/>
          </p:cNvSpPr>
          <p:nvPr/>
        </p:nvSpPr>
        <p:spPr>
          <a:xfrm>
            <a:off x="3105779" y="3194348"/>
            <a:ext cx="571981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3200"/>
              <a:buFont typeface="Open Sans ExtraBold"/>
              <a:buChar char="●"/>
              <a:defRPr sz="3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●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○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5200"/>
              <a:buFont typeface="Open Sans ExtraBold"/>
              <a:buChar char="■"/>
              <a:defRPr sz="5200" b="0" i="0" u="none" strike="noStrike" cap="none">
                <a:solidFill>
                  <a:srgbClr val="12233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2024-10-02 - 16:30 </a:t>
            </a:r>
          </a:p>
          <a:p>
            <a:pPr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 Theresia Seminar room (Conference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Laxenburg</a:t>
            </a: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8EF39DC-D171-96C6-8799-4429B115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943" y="3830410"/>
            <a:ext cx="1400907" cy="7880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63829" y="149862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</a:rPr>
              <a:t>Data Spaces: the EC solution for environmental, biodiversity and climate challenges.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fld>
            <a:endParaRPr sz="100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Group on the Green Deal Data Space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B6C1CAF2-297E-86EC-E17E-8BB157FDBD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4512" y="930870"/>
            <a:ext cx="5414404" cy="406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just">
              <a:buNone/>
            </a:pPr>
            <a:r>
              <a:rPr lang="ca-E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Spaces</a:t>
            </a:r>
            <a:endParaRPr lang="ca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9700" indent="0" algn="just">
              <a:buNone/>
            </a:pP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9700" indent="0" algn="just">
              <a:buNone/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Data Space is an infrastructure that enables data exchange based on:</a:t>
            </a:r>
          </a:p>
          <a:p>
            <a:pPr algn="just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Trusted and secure trading of data assets with automated and robust controls on legal compliance and remuneration. </a:t>
            </a:r>
          </a:p>
          <a:p>
            <a:pPr algn="just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with regulations for personal data is ensured. </a:t>
            </a:r>
          </a:p>
          <a:p>
            <a:pPr algn="just"/>
            <a:endParaRPr lang="ca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9700" indent="0" algn="just"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Deal Data Space (GDDS)</a:t>
            </a:r>
          </a:p>
          <a:p>
            <a:pPr marL="139700" indent="0" algn="just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9700" indent="0" algn="just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Green Deal Data Space is the EC solution to support implementing Green Deal policies with relevant data (on air, water, soil quality with regard to the zero-pollution strategy) and contribute to better environmental transparency and better decision-making.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74133802-E7BF-AF43-31D8-0C9470522AF8}"/>
              </a:ext>
            </a:extLst>
          </p:cNvPr>
          <p:cNvGrpSpPr/>
          <p:nvPr/>
        </p:nvGrpSpPr>
        <p:grpSpPr>
          <a:xfrm>
            <a:off x="5866646" y="2701708"/>
            <a:ext cx="3191289" cy="2333642"/>
            <a:chOff x="20740406" y="18721521"/>
            <a:chExt cx="9175027" cy="6749004"/>
          </a:xfrm>
        </p:grpSpPr>
        <p:grpSp>
          <p:nvGrpSpPr>
            <p:cNvPr id="7" name="157 Grupo">
              <a:extLst>
                <a:ext uri="{FF2B5EF4-FFF2-40B4-BE49-F238E27FC236}">
                  <a16:creationId xmlns:a16="http://schemas.microsoft.com/office/drawing/2014/main" id="{88626EA6-7F20-2E19-E167-81E53D2D5C3E}"/>
                </a:ext>
              </a:extLst>
            </p:cNvPr>
            <p:cNvGrpSpPr/>
            <p:nvPr/>
          </p:nvGrpSpPr>
          <p:grpSpPr>
            <a:xfrm>
              <a:off x="20740406" y="18721521"/>
              <a:ext cx="9175027" cy="5923103"/>
              <a:chOff x="10264946" y="21885079"/>
              <a:chExt cx="8547675" cy="5532368"/>
            </a:xfrm>
          </p:grpSpPr>
          <p:pic>
            <p:nvPicPr>
              <p:cNvPr id="15" name="Picture 8" descr="DISSEMINATION – ENVRIplus">
                <a:extLst>
                  <a:ext uri="{FF2B5EF4-FFF2-40B4-BE49-F238E27FC236}">
                    <a16:creationId xmlns:a16="http://schemas.microsoft.com/office/drawing/2014/main" id="{52B3D1F1-B59B-3A72-8940-5958138AF9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9138"/>
              <a:stretch/>
            </p:blipFill>
            <p:spPr bwMode="auto">
              <a:xfrm>
                <a:off x="15865705" y="23429061"/>
                <a:ext cx="2946916" cy="2598948"/>
              </a:xfrm>
              <a:prstGeom prst="rect">
                <a:avLst/>
              </a:prstGeom>
              <a:noFill/>
            </p:spPr>
          </p:pic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993952FC-3CC2-604A-12F4-87B5CCA8D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12348759" y="21885079"/>
                <a:ext cx="1844376" cy="1853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F9048F3A-EB95-0394-417B-5C56A41ACA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6110" y="25360806"/>
                <a:ext cx="1795700" cy="2056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 descr="INSPIRE Conference 2021 - Programme">
                <a:extLst>
                  <a:ext uri="{FF2B5EF4-FFF2-40B4-BE49-F238E27FC236}">
                    <a16:creationId xmlns:a16="http://schemas.microsoft.com/office/drawing/2014/main" id="{C3E07E11-9812-A9C7-7B34-64FDBE727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467220" y="22124456"/>
                <a:ext cx="1719614" cy="1712374"/>
              </a:xfrm>
              <a:prstGeom prst="rect">
                <a:avLst/>
              </a:prstGeom>
              <a:noFill/>
            </p:spPr>
          </p:pic>
          <p:pic>
            <p:nvPicPr>
              <p:cNvPr id="19" name="Picture 4" descr="European Environment Information and Observation Network — Eionet Portal">
                <a:extLst>
                  <a:ext uri="{FF2B5EF4-FFF2-40B4-BE49-F238E27FC236}">
                    <a16:creationId xmlns:a16="http://schemas.microsoft.com/office/drawing/2014/main" id="{9D9720D1-A55C-F497-7EDA-54B59C6DCA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825577" y="25533028"/>
                <a:ext cx="1048901" cy="1121838"/>
              </a:xfrm>
              <a:prstGeom prst="rect">
                <a:avLst/>
              </a:prstGeom>
              <a:noFill/>
            </p:spPr>
          </p:pic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3E5CD7AC-EF71-AA49-5B34-2F4612898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558168" y="21990662"/>
                <a:ext cx="3628185" cy="1386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2" descr="The Internet of Things in the Office - Useful Apps and Gadgets in 2018">
                <a:extLst>
                  <a:ext uri="{FF2B5EF4-FFF2-40B4-BE49-F238E27FC236}">
                    <a16:creationId xmlns:a16="http://schemas.microsoft.com/office/drawing/2014/main" id="{975B38E2-F3C7-FE57-B7F2-7D43022FDE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0264946" y="25748311"/>
                <a:ext cx="2256434" cy="1634335"/>
              </a:xfrm>
              <a:prstGeom prst="rect">
                <a:avLst/>
              </a:prstGeom>
              <a:noFill/>
            </p:spPr>
          </p:pic>
          <p:pic>
            <p:nvPicPr>
              <p:cNvPr id="22" name="Picture 5">
                <a:extLst>
                  <a:ext uri="{FF2B5EF4-FFF2-40B4-BE49-F238E27FC236}">
                    <a16:creationId xmlns:a16="http://schemas.microsoft.com/office/drawing/2014/main" id="{29F76CCF-DFA3-DD88-A077-24E9900BA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0330372" y="24088891"/>
                <a:ext cx="2110914" cy="1407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6">
                <a:extLst>
                  <a:ext uri="{FF2B5EF4-FFF2-40B4-BE49-F238E27FC236}">
                    <a16:creationId xmlns:a16="http://schemas.microsoft.com/office/drawing/2014/main" id="{451DC7D7-7BE1-77F6-00A6-565133F39E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6602889" y="25966314"/>
                <a:ext cx="1795700" cy="1219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" name="Picture 6" descr="State Of Play — Copernicus In Situ Component">
              <a:extLst>
                <a:ext uri="{FF2B5EF4-FFF2-40B4-BE49-F238E27FC236}">
                  <a16:creationId xmlns:a16="http://schemas.microsoft.com/office/drawing/2014/main" id="{7162FF7B-5AA0-DF9E-6F1D-440F63F5D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8928" y="20285096"/>
              <a:ext cx="3708652" cy="207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ow Involved is IT With Your Social Networks?">
              <a:extLst>
                <a:ext uri="{FF2B5EF4-FFF2-40B4-BE49-F238E27FC236}">
                  <a16:creationId xmlns:a16="http://schemas.microsoft.com/office/drawing/2014/main" id="{6A3B5030-E4DC-A0D2-35EF-241C7DB9C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9523" y="20731433"/>
              <a:ext cx="2009200" cy="1719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0" descr="iNaturalist y Natusfera, ciencia ciudadana con la ayuda de inteligencia  artificial – Bilateria">
              <a:extLst>
                <a:ext uri="{FF2B5EF4-FFF2-40B4-BE49-F238E27FC236}">
                  <a16:creationId xmlns:a16="http://schemas.microsoft.com/office/drawing/2014/main" id="{AD5E9F31-B272-B200-B86A-51AC77D597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1" r="11201"/>
            <a:stretch/>
          </p:blipFill>
          <p:spPr bwMode="auto">
            <a:xfrm>
              <a:off x="24567692" y="23437144"/>
              <a:ext cx="1763461" cy="161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2" descr="the Global Biodiversity Information Facility (GBIF) - The WorldFAIR Project">
              <a:extLst>
                <a:ext uri="{FF2B5EF4-FFF2-40B4-BE49-F238E27FC236}">
                  <a16:creationId xmlns:a16="http://schemas.microsoft.com/office/drawing/2014/main" id="{010A97F7-7B5B-0D95-AE9A-AEF4D175B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8308" y="24506298"/>
              <a:ext cx="2021988" cy="819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4" descr="GEONETCast, GEO and GEOSS | GNC-A Blog">
              <a:extLst>
                <a:ext uri="{FF2B5EF4-FFF2-40B4-BE49-F238E27FC236}">
                  <a16:creationId xmlns:a16="http://schemas.microsoft.com/office/drawing/2014/main" id="{4D10CD79-53C2-CD92-7CDC-9A465E7A4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7029" y="24569978"/>
              <a:ext cx="2309261" cy="90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6" descr="ENVironmental Research Infrastructures building Fair services Accessible  for society, Innovation and Research (ENVRI-FAIR) – Red Española de  e-Ciencia">
              <a:extLst>
                <a:ext uri="{FF2B5EF4-FFF2-40B4-BE49-F238E27FC236}">
                  <a16:creationId xmlns:a16="http://schemas.microsoft.com/office/drawing/2014/main" id="{176C5E02-9CEC-8C9D-B0F1-687BA2A56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7092" y="20681743"/>
              <a:ext cx="1434509" cy="94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A86A9668-3110-D316-979B-F5FD675A7F25}"/>
              </a:ext>
            </a:extLst>
          </p:cNvPr>
          <p:cNvSpPr txBox="1"/>
          <p:nvPr/>
        </p:nvSpPr>
        <p:spPr>
          <a:xfrm>
            <a:off x="6106452" y="2416185"/>
            <a:ext cx="295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multisource for the GDDS</a:t>
            </a:r>
            <a:endParaRPr lang="en-GB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Imatge 29">
            <a:extLst>
              <a:ext uri="{FF2B5EF4-FFF2-40B4-BE49-F238E27FC236}">
                <a16:creationId xmlns:a16="http://schemas.microsoft.com/office/drawing/2014/main" id="{6E493DEF-5267-C76E-2486-DB3F1505F8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10865" y="684404"/>
            <a:ext cx="1762725" cy="1668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63829" y="149862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</a:rPr>
              <a:t>Data Spaces: the EC solution for environmental, biodiversity and climate challenges.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fld>
            <a:endParaRPr sz="100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Group on the Green Deal Data Space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B6C1CAF2-297E-86EC-E17E-8BB157FDBD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103" y="930870"/>
            <a:ext cx="7956242" cy="406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just"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 for the Green Deal Data Space</a:t>
            </a:r>
          </a:p>
          <a:p>
            <a:pPr marL="139700" indent="0" algn="just">
              <a:buNone/>
            </a:pP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 interoperability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Metadata dynamic &amp; automatic documentation (STAC,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GeoNetwork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etc.)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Multisource Data Integration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 multidimensional data cubes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 and IoT data: integration, standard documentation, extraction, etc.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 APIs implementations with data space connectors 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ueries: OGC APIs,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openeo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CQL, etc.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Authentication &amp; Privacy of data (OAuth, etc.)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Geospatial User Feedback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Others…</a:t>
            </a: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3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63829" y="149862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</a:rPr>
              <a:t>Data Spaces: the EC solution for environmental, biodiversity and climate challenges.</a:t>
            </a:r>
            <a:endParaRPr sz="1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Group on the Green Deal Data Space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0E1C5275-2FEE-DF16-7A73-43CD24B5A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376" y="1258720"/>
            <a:ext cx="5327650" cy="35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3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763829" y="149862"/>
            <a:ext cx="35674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i="0" dirty="0">
                <a:solidFill>
                  <a:srgbClr val="000000"/>
                </a:solidFill>
                <a:effectLst/>
              </a:rPr>
              <a:t>Data Spaces: the EC solution for environmental, biodiversity and climate challenges.</a:t>
            </a:r>
            <a:endParaRPr sz="1400" dirty="0"/>
          </a:p>
        </p:txBody>
      </p:sp>
      <p:sp>
        <p:nvSpPr>
          <p:cNvPr id="35" name="Google Shape;35;p7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sz="100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42B4C8F-E917-85A4-E135-5268482D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53" y="178802"/>
            <a:ext cx="845909" cy="2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;p7">
            <a:extLst>
              <a:ext uri="{FF2B5EF4-FFF2-40B4-BE49-F238E27FC236}">
                <a16:creationId xmlns:a16="http://schemas.microsoft.com/office/drawing/2014/main" id="{75B81D1F-DED4-4C1C-76B4-177BC7F3EA62}"/>
              </a:ext>
            </a:extLst>
          </p:cNvPr>
          <p:cNvSpPr txBox="1">
            <a:spLocks/>
          </p:cNvSpPr>
          <p:nvPr/>
        </p:nvSpPr>
        <p:spPr>
          <a:xfrm>
            <a:off x="7187238" y="387109"/>
            <a:ext cx="1445137" cy="39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Group on the Green Deal Data Space</a:t>
            </a:r>
            <a:endParaRPr lang="en-GB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4F36C3-3EE3-CDFE-8C56-B7236610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12" y="41605"/>
            <a:ext cx="1289633" cy="725420"/>
          </a:xfrm>
          <a:prstGeom prst="rect">
            <a:avLst/>
          </a:prstGeom>
        </p:spPr>
      </p:pic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B6C1CAF2-297E-86EC-E17E-8BB157FDBD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6103" y="930870"/>
            <a:ext cx="7956242" cy="406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just"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Participants:</a:t>
            </a:r>
          </a:p>
          <a:p>
            <a:pPr marL="139700" indent="0" algn="just">
              <a:buNone/>
            </a:pP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AD4GD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Joan Masó (joan.maso@uab.cat)</a:t>
            </a: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FairiCube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Kathi Schleidt (kathi@datacove.eu)</a:t>
            </a:r>
          </a:p>
          <a:p>
            <a:pPr algn="just">
              <a:lnSpc>
                <a:spcPct val="150000"/>
              </a:lnSpc>
            </a:pP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USAGE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Giacomo Martirano (g.martirano@epsilon-italia.it)</a:t>
            </a:r>
          </a:p>
          <a:p>
            <a:pPr algn="just">
              <a:lnSpc>
                <a:spcPct val="150000"/>
              </a:lnSpc>
            </a:pP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OEMC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Milutin Milenkovic (milenkovic@iiasa.ac.at)</a:t>
            </a:r>
          </a:p>
          <a:p>
            <a:pPr algn="just">
              <a:lnSpc>
                <a:spcPct val="150000"/>
              </a:lnSpc>
            </a:pPr>
            <a:endParaRPr lang="ca-E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All: open discussions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2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ctrTitle"/>
          </p:nvPr>
        </p:nvSpPr>
        <p:spPr>
          <a:xfrm>
            <a:off x="2344125" y="399820"/>
            <a:ext cx="4041322" cy="6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124" name="Google Shape;124;p15"/>
          <p:cNvSpPr txBox="1"/>
          <p:nvPr/>
        </p:nvSpPr>
        <p:spPr>
          <a:xfrm>
            <a:off x="8401108" y="42597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sz="1000">
              <a:solidFill>
                <a:srgbClr val="5959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2" descr="Logotipo">
            <a:extLst>
              <a:ext uri="{FF2B5EF4-FFF2-40B4-BE49-F238E27FC236}">
                <a16:creationId xmlns:a16="http://schemas.microsoft.com/office/drawing/2014/main" id="{757A97CF-9A45-B7AB-93F4-F842AF1B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48" y="3824542"/>
            <a:ext cx="1905000" cy="10715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EEF5B5-5ABB-5D76-526E-DD7258E8A699}"/>
              </a:ext>
            </a:extLst>
          </p:cNvPr>
          <p:cNvSpPr txBox="1"/>
          <p:nvPr/>
        </p:nvSpPr>
        <p:spPr>
          <a:xfrm>
            <a:off x="6641647" y="4553877"/>
            <a:ext cx="189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eepurl.com/iz6mDY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C1A288-1528-24A0-F4CC-9828AEC93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95" y="3262694"/>
            <a:ext cx="1339919" cy="13145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4020191-BD64-08BD-B7B2-1A6E71F1ABBF}"/>
              </a:ext>
            </a:extLst>
          </p:cNvPr>
          <p:cNvSpPr txBox="1"/>
          <p:nvPr/>
        </p:nvSpPr>
        <p:spPr>
          <a:xfrm>
            <a:off x="3959678" y="4087260"/>
            <a:ext cx="2234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www.ad4gd.eu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Twitter: @ad4gd_project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LinkedIn: AD4GD Project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75CBA6-B93C-AEFA-FDBE-BBB92455973F}"/>
              </a:ext>
            </a:extLst>
          </p:cNvPr>
          <p:cNvSpPr txBox="1"/>
          <p:nvPr/>
        </p:nvSpPr>
        <p:spPr>
          <a:xfrm>
            <a:off x="6608017" y="2900543"/>
            <a:ext cx="234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our newsletter!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DEB742-3091-2586-3BB4-C2307060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74" y="1339477"/>
            <a:ext cx="1510946" cy="4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3;p7">
            <a:extLst>
              <a:ext uri="{FF2B5EF4-FFF2-40B4-BE49-F238E27FC236}">
                <a16:creationId xmlns:a16="http://schemas.microsoft.com/office/drawing/2014/main" id="{EC0F390D-49D8-7380-802A-55A8B23BBF47}"/>
              </a:ext>
            </a:extLst>
          </p:cNvPr>
          <p:cNvSpPr txBox="1">
            <a:spLocks/>
          </p:cNvSpPr>
          <p:nvPr/>
        </p:nvSpPr>
        <p:spPr>
          <a:xfrm>
            <a:off x="2127447" y="1666591"/>
            <a:ext cx="1905001" cy="71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2334"/>
              </a:buClr>
              <a:buSzPts val="1800"/>
              <a:buFont typeface="Open Sans SemiBold"/>
              <a:buChar char="●"/>
              <a:defRPr sz="1800" b="0" i="0" u="none" strike="noStrike" cap="none">
                <a:solidFill>
                  <a:srgbClr val="12233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891"/>
              <a:buFont typeface="Arial"/>
              <a:buNone/>
            </a:pPr>
            <a:r>
              <a:rPr lang="en-GB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Group on the Green Deal Data Space</a:t>
            </a:r>
            <a:endParaRPr lang="en-GB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B10194-396C-E290-1FE4-CAD1760ED2EA}"/>
              </a:ext>
            </a:extLst>
          </p:cNvPr>
          <p:cNvSpPr txBox="1"/>
          <p:nvPr/>
        </p:nvSpPr>
        <p:spPr>
          <a:xfrm>
            <a:off x="4158860" y="1511917"/>
            <a:ext cx="215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https://actiongroup.greendealdata.space/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3EA6F5-1568-C53A-4C77-4077F71927DB}"/>
              </a:ext>
            </a:extLst>
          </p:cNvPr>
          <p:cNvSpPr txBox="1"/>
          <p:nvPr/>
        </p:nvSpPr>
        <p:spPr>
          <a:xfrm>
            <a:off x="2189904" y="3517873"/>
            <a:ext cx="223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 by: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rk OEM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405</Words>
  <Application>Microsoft Office PowerPoint</Application>
  <PresentationFormat>Presentació en pantalla (16:9)</PresentationFormat>
  <Paragraphs>55</Paragraphs>
  <Slides>6</Slides>
  <Notes>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12" baseType="lpstr">
      <vt:lpstr>Open Sans Medium</vt:lpstr>
      <vt:lpstr>Arial</vt:lpstr>
      <vt:lpstr>Open Sans SemiBold</vt:lpstr>
      <vt:lpstr>Open Sans</vt:lpstr>
      <vt:lpstr>Open Sans ExtraBold</vt:lpstr>
      <vt:lpstr>Dark OEMC</vt:lpstr>
      <vt:lpstr>Data Spaces: the EC solution for environmental, biodiversity and climate challenges.</vt:lpstr>
      <vt:lpstr>Data Spaces: the EC solution for environmental, biodiversity and climate challenges.</vt:lpstr>
      <vt:lpstr>Data Spaces: the EC solution for environmental, biodiversity and climate challenges.</vt:lpstr>
      <vt:lpstr>Data Spaces: the EC solution for environmental, biodiversity and climate challenges.</vt:lpstr>
      <vt:lpstr>Data Spaces: the EC solution for environmental, biodiversity and climate challenges.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Ivette Serral</dc:creator>
  <cp:lastModifiedBy>Ivette Serral</cp:lastModifiedBy>
  <cp:revision>16</cp:revision>
  <dcterms:modified xsi:type="dcterms:W3CDTF">2024-10-02T13:03:13Z</dcterms:modified>
</cp:coreProperties>
</file>