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2" r:id="rId1"/>
  </p:sldMasterIdLst>
  <p:notesMasterIdLst>
    <p:notesMasterId r:id="rId6"/>
  </p:notesMasterIdLst>
  <p:sldIdLst>
    <p:sldId id="256" r:id="rId2"/>
    <p:sldId id="257" r:id="rId3"/>
    <p:sldId id="266" r:id="rId4"/>
    <p:sldId id="265" r:id="rId5"/>
  </p:sldIdLst>
  <p:sldSz cx="9144000" cy="5143500" type="screen16x9"/>
  <p:notesSz cx="6858000" cy="9144000"/>
  <p:embeddedFontLst>
    <p:embeddedFont>
      <p:font typeface="Open Sans" panose="020B0606030504020204" pitchFamily="34" charset="0"/>
      <p:regular r:id="rId7"/>
      <p:bold r:id="rId8"/>
      <p:italic r:id="rId9"/>
      <p:boldItalic r:id="rId10"/>
    </p:embeddedFont>
    <p:embeddedFont>
      <p:font typeface="Open Sans ExtraBold" panose="020B0906030804020204" pitchFamily="34" charset="0"/>
      <p:bold r:id="rId11"/>
      <p:boldItalic r:id="rId12"/>
    </p:embeddedFont>
    <p:embeddedFont>
      <p:font typeface="Open Sans Medium"/>
      <p:regular r:id="rId13"/>
      <p:bold r:id="rId14"/>
      <p:italic r:id="rId15"/>
      <p:boldItalic r:id="rId16"/>
    </p:embeddedFont>
    <p:embeddedFont>
      <p:font typeface="Open Sans SemiBold" panose="020B0706030804020204" pitchFamily="34" charset="0"/>
      <p:bold r:id="rId17"/>
      <p:boldItalic r:id="rId18"/>
    </p:embeddedFont>
    <p:embeddedFont>
      <p:font typeface="Tahoma" panose="020B0604030504040204" pitchFamily="34" charset="0"/>
      <p:regular r:id="rId19"/>
      <p:bold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B8EA"/>
    <a:srgbClr val="FFE1B9"/>
    <a:srgbClr val="B9EDFF"/>
    <a:srgbClr val="D6ED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651ED29-AB73-4A38-A703-72790179A7C1}">
  <a:tblStyle styleId="{B651ED29-AB73-4A38-A703-72790179A7C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1" d="100"/>
          <a:sy n="121" d="100"/>
        </p:scale>
        <p:origin x="114" y="4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23" Type="http://schemas.openxmlformats.org/officeDocument/2006/relationships/theme" Target="theme/theme1.xml"/><Relationship Id="rId10" Type="http://schemas.openxmlformats.org/officeDocument/2006/relationships/font" Target="fonts/font4.fntdata"/><Relationship Id="rId19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g13c8b067f90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" name="Google Shape;24;g13c8b067f90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g13ba5aade59_0_3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" name="Google Shape;31;g13ba5aade59_0_3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g13ba5aade59_0_3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" name="Google Shape;31;g13ba5aade59_0_3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65347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956405a473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2956405a473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2"/>
          <p:cNvSpPr txBox="1">
            <a:spLocks noGrp="1"/>
          </p:cNvSpPr>
          <p:nvPr>
            <p:ph type="ctrTitle"/>
          </p:nvPr>
        </p:nvSpPr>
        <p:spPr>
          <a:xfrm>
            <a:off x="3089450" y="1634450"/>
            <a:ext cx="5334600" cy="124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22334"/>
              </a:buClr>
              <a:buSzPts val="3200"/>
              <a:buFont typeface="Open Sans ExtraBold"/>
              <a:buChar char="●"/>
              <a:defRPr sz="3200">
                <a:solidFill>
                  <a:srgbClr val="122334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122334"/>
              </a:buClr>
              <a:buSzPts val="5200"/>
              <a:buFont typeface="Open Sans ExtraBold"/>
              <a:buChar char="○"/>
              <a:defRPr sz="5200">
                <a:solidFill>
                  <a:srgbClr val="122334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122334"/>
              </a:buClr>
              <a:buSzPts val="5200"/>
              <a:buFont typeface="Open Sans ExtraBold"/>
              <a:buChar char="■"/>
              <a:defRPr sz="5200">
                <a:solidFill>
                  <a:srgbClr val="122334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122334"/>
              </a:buClr>
              <a:buSzPts val="5200"/>
              <a:buFont typeface="Open Sans ExtraBold"/>
              <a:buChar char="●"/>
              <a:defRPr sz="5200">
                <a:solidFill>
                  <a:srgbClr val="122334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122334"/>
              </a:buClr>
              <a:buSzPts val="5200"/>
              <a:buFont typeface="Open Sans ExtraBold"/>
              <a:buChar char="○"/>
              <a:defRPr sz="5200">
                <a:solidFill>
                  <a:srgbClr val="122334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122334"/>
              </a:buClr>
              <a:buSzPts val="5200"/>
              <a:buFont typeface="Open Sans ExtraBold"/>
              <a:buChar char="■"/>
              <a:defRPr sz="5200">
                <a:solidFill>
                  <a:srgbClr val="122334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122334"/>
              </a:buClr>
              <a:buSzPts val="5200"/>
              <a:buFont typeface="Open Sans ExtraBold"/>
              <a:buChar char="●"/>
              <a:defRPr sz="5200">
                <a:solidFill>
                  <a:srgbClr val="122334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122334"/>
              </a:buClr>
              <a:buSzPts val="5200"/>
              <a:buFont typeface="Open Sans ExtraBold"/>
              <a:buChar char="○"/>
              <a:defRPr sz="5200">
                <a:solidFill>
                  <a:srgbClr val="122334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122334"/>
              </a:buClr>
              <a:buSzPts val="5200"/>
              <a:buFont typeface="Open Sans ExtraBold"/>
              <a:buChar char="■"/>
              <a:defRPr sz="5200">
                <a:solidFill>
                  <a:srgbClr val="122334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subTitle" idx="1"/>
          </p:nvPr>
        </p:nvSpPr>
        <p:spPr>
          <a:xfrm>
            <a:off x="3089450" y="2851050"/>
            <a:ext cx="5334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8A95"/>
              </a:buClr>
              <a:buSzPts val="2400"/>
              <a:buFont typeface="Open Sans Medium"/>
              <a:buNone/>
              <a:defRPr sz="2400">
                <a:solidFill>
                  <a:srgbClr val="508A95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369833" y="389786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B718D132-D2A2-2540-75AE-EE3FAA4AF140}"/>
              </a:ext>
            </a:extLst>
          </p:cNvPr>
          <p:cNvSpPr/>
          <p:nvPr userDrawn="1"/>
        </p:nvSpPr>
        <p:spPr>
          <a:xfrm>
            <a:off x="839449" y="1394085"/>
            <a:ext cx="2076138" cy="23759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010A3CA0-3916-5069-C635-E129F3ECEA2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49" y="883920"/>
            <a:ext cx="1888675" cy="3210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arcador de posición de imagen 6">
            <a:extLst>
              <a:ext uri="{FF2B5EF4-FFF2-40B4-BE49-F238E27FC236}">
                <a16:creationId xmlns:a16="http://schemas.microsoft.com/office/drawing/2014/main" id="{FED7E6D2-BBB7-F003-6A9D-45FCDF69597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841907" y="3823366"/>
            <a:ext cx="1383634" cy="88579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your project logo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1948475" y="1951050"/>
            <a:ext cx="5334600" cy="124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122334"/>
              </a:buClr>
              <a:buSzPts val="3200"/>
              <a:buFont typeface="Open Sans ExtraBold"/>
              <a:buChar char="●"/>
              <a:defRPr sz="3200">
                <a:solidFill>
                  <a:srgbClr val="122334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22334"/>
              </a:buClr>
              <a:buSzPts val="5200"/>
              <a:buFont typeface="Open Sans ExtraBold"/>
              <a:buChar char="○"/>
              <a:defRPr sz="5200">
                <a:solidFill>
                  <a:srgbClr val="122334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22334"/>
              </a:buClr>
              <a:buSzPts val="5200"/>
              <a:buFont typeface="Open Sans ExtraBold"/>
              <a:buChar char="■"/>
              <a:defRPr sz="5200">
                <a:solidFill>
                  <a:srgbClr val="122334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22334"/>
              </a:buClr>
              <a:buSzPts val="5200"/>
              <a:buFont typeface="Open Sans ExtraBold"/>
              <a:buChar char="●"/>
              <a:defRPr sz="5200">
                <a:solidFill>
                  <a:srgbClr val="122334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22334"/>
              </a:buClr>
              <a:buSzPts val="5200"/>
              <a:buFont typeface="Open Sans ExtraBold"/>
              <a:buChar char="○"/>
              <a:defRPr sz="5200">
                <a:solidFill>
                  <a:srgbClr val="122334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22334"/>
              </a:buClr>
              <a:buSzPts val="5200"/>
              <a:buFont typeface="Open Sans ExtraBold"/>
              <a:buChar char="■"/>
              <a:defRPr sz="5200">
                <a:solidFill>
                  <a:srgbClr val="122334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22334"/>
              </a:buClr>
              <a:buSzPts val="5200"/>
              <a:buFont typeface="Open Sans ExtraBold"/>
              <a:buChar char="●"/>
              <a:defRPr sz="5200">
                <a:solidFill>
                  <a:srgbClr val="122334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22334"/>
              </a:buClr>
              <a:buSzPts val="5200"/>
              <a:buFont typeface="Open Sans ExtraBold"/>
              <a:buChar char="○"/>
              <a:defRPr sz="5200">
                <a:solidFill>
                  <a:srgbClr val="122334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22334"/>
              </a:buClr>
              <a:buSzPts val="5200"/>
              <a:buFont typeface="Open Sans ExtraBold"/>
              <a:buChar char="■"/>
              <a:defRPr sz="5200">
                <a:solidFill>
                  <a:srgbClr val="122334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ldNum" idx="12"/>
          </p:nvPr>
        </p:nvSpPr>
        <p:spPr>
          <a:xfrm>
            <a:off x="8405308" y="42437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F603EC4E-99F9-7986-AB7E-784895041452}"/>
              </a:ext>
            </a:extLst>
          </p:cNvPr>
          <p:cNvSpPr/>
          <p:nvPr userDrawn="1"/>
        </p:nvSpPr>
        <p:spPr>
          <a:xfrm>
            <a:off x="100309" y="121545"/>
            <a:ext cx="1477031" cy="4880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60DA0E-A9B6-F41E-2B5E-1863E25C276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36" y="131347"/>
            <a:ext cx="1450971" cy="488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userDrawn="1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>
            <a:spLocks noGrp="1"/>
          </p:cNvSpPr>
          <p:nvPr>
            <p:ph type="title"/>
          </p:nvPr>
        </p:nvSpPr>
        <p:spPr>
          <a:xfrm>
            <a:off x="1673475" y="89025"/>
            <a:ext cx="6718508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22334"/>
              </a:buClr>
              <a:buSzPts val="1800"/>
              <a:buFont typeface="Open Sans SemiBold"/>
              <a:buChar char="●"/>
              <a:defRPr sz="1800">
                <a:solidFill>
                  <a:srgbClr val="122334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700"/>
              <a:buChar char="○"/>
              <a:defRPr sz="1700"/>
            </a:lvl2pPr>
            <a:lvl3pPr lvl="2" rtl="0">
              <a:spcBef>
                <a:spcPts val="0"/>
              </a:spcBef>
              <a:spcAft>
                <a:spcPts val="0"/>
              </a:spcAft>
              <a:buSzPts val="1700"/>
              <a:buChar char="■"/>
              <a:defRPr sz="1700"/>
            </a:lvl3pPr>
            <a:lvl4pPr lvl="3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4pPr>
            <a:lvl5pPr lvl="4" rtl="0">
              <a:spcBef>
                <a:spcPts val="0"/>
              </a:spcBef>
              <a:spcAft>
                <a:spcPts val="0"/>
              </a:spcAft>
              <a:buSzPts val="1700"/>
              <a:buChar char="○"/>
              <a:defRPr sz="1700"/>
            </a:lvl5pPr>
            <a:lvl6pPr lvl="5" rtl="0">
              <a:spcBef>
                <a:spcPts val="0"/>
              </a:spcBef>
              <a:spcAft>
                <a:spcPts val="0"/>
              </a:spcAft>
              <a:buSzPts val="1700"/>
              <a:buChar char="■"/>
              <a:defRPr sz="1700"/>
            </a:lvl6pPr>
            <a:lvl7pPr lvl="6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7pPr>
            <a:lvl8pPr lvl="7" rtl="0">
              <a:spcBef>
                <a:spcPts val="0"/>
              </a:spcBef>
              <a:spcAft>
                <a:spcPts val="0"/>
              </a:spcAft>
              <a:buSzPts val="1700"/>
              <a:buChar char="○"/>
              <a:defRPr sz="1700"/>
            </a:lvl8pPr>
            <a:lvl9pPr lvl="8" rtl="0">
              <a:spcBef>
                <a:spcPts val="0"/>
              </a:spcBef>
              <a:spcAft>
                <a:spcPts val="0"/>
              </a:spcAft>
              <a:buSzPts val="1700"/>
              <a:buChar char="■"/>
              <a:defRPr sz="1700"/>
            </a:lvl9pPr>
          </a:lstStyle>
          <a:p>
            <a:endParaRPr dirty="0"/>
          </a:p>
        </p:txBody>
      </p:sp>
      <p:sp>
        <p:nvSpPr>
          <p:cNvPr id="16" name="Google Shape;16;p4"/>
          <p:cNvSpPr txBox="1">
            <a:spLocks noGrp="1"/>
          </p:cNvSpPr>
          <p:nvPr>
            <p:ph type="sldNum" idx="12"/>
          </p:nvPr>
        </p:nvSpPr>
        <p:spPr>
          <a:xfrm>
            <a:off x="8391983" y="422599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561050" y="689800"/>
            <a:ext cx="8034600" cy="3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 dirty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4B85B60C-CF72-5529-140D-E770650B171C}"/>
              </a:ext>
            </a:extLst>
          </p:cNvPr>
          <p:cNvSpPr/>
          <p:nvPr userDrawn="1"/>
        </p:nvSpPr>
        <p:spPr>
          <a:xfrm>
            <a:off x="100309" y="121545"/>
            <a:ext cx="1477031" cy="4880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B8667F-DABD-679F-8B9E-F57D84E38A0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36" y="131347"/>
            <a:ext cx="1450971" cy="488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arcador de posición de imagen 4">
            <a:extLst>
              <a:ext uri="{FF2B5EF4-FFF2-40B4-BE49-F238E27FC236}">
                <a16:creationId xmlns:a16="http://schemas.microsoft.com/office/drawing/2014/main" id="{A189856F-4283-605A-825B-4C38ED5B1ED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80761" y="89024"/>
            <a:ext cx="1059180" cy="57270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your project logo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5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8361608" y="391829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 rtl="0">
              <a:buNone/>
              <a:defRPr sz="10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 rtl="0">
              <a:buNone/>
              <a:defRPr sz="10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 rtl="0">
              <a:buNone/>
              <a:defRPr sz="10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 rtl="0">
              <a:buNone/>
              <a:defRPr sz="10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 rtl="0">
              <a:buNone/>
              <a:defRPr sz="10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 rtl="0">
              <a:buNone/>
              <a:defRPr sz="10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 rtl="0">
              <a:buNone/>
              <a:defRPr sz="10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 rtl="0">
              <a:buNone/>
              <a:defRPr sz="10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9.png"/><Relationship Id="rId20" Type="http://schemas.openxmlformats.org/officeDocument/2006/relationships/image" Target="../media/image23.webp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7.jp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image" Target="../media/image6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airicube.eu/" TargetMode="External"/><Relationship Id="rId3" Type="http://schemas.openxmlformats.org/officeDocument/2006/relationships/image" Target="../media/image2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d4gd.eu/" TargetMode="External"/><Relationship Id="rId5" Type="http://schemas.openxmlformats.org/officeDocument/2006/relationships/image" Target="../media/image25.png"/><Relationship Id="rId10" Type="http://schemas.openxmlformats.org/officeDocument/2006/relationships/image" Target="../media/image7.jpg"/><Relationship Id="rId4" Type="http://schemas.openxmlformats.org/officeDocument/2006/relationships/hyperlink" Target="http://www.eepurl.com/iz6mDY" TargetMode="External"/><Relationship Id="rId9" Type="http://schemas.openxmlformats.org/officeDocument/2006/relationships/hyperlink" Target="https://actiongroup.greendealdata.space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ctrTitle"/>
          </p:nvPr>
        </p:nvSpPr>
        <p:spPr>
          <a:xfrm>
            <a:off x="3089450" y="1152759"/>
            <a:ext cx="5334600" cy="124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Data Spaces: the EC solution for environmental, biodiversity and climate challenges.</a:t>
            </a:r>
            <a:endParaRPr lang="en-GB" sz="24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7" name="Google Shape;27;p6"/>
          <p:cNvSpPr txBox="1">
            <a:spLocks noGrp="1"/>
          </p:cNvSpPr>
          <p:nvPr>
            <p:ph type="subTitle" idx="1"/>
          </p:nvPr>
        </p:nvSpPr>
        <p:spPr>
          <a:xfrm>
            <a:off x="3089450" y="2394159"/>
            <a:ext cx="5256583" cy="80018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/>
              <a:t>Different approaches on multisource data, semantics, </a:t>
            </a:r>
            <a:r>
              <a:rPr lang="en-GB" sz="2000" dirty="0" err="1"/>
              <a:t>FAIRness</a:t>
            </a:r>
            <a:r>
              <a:rPr lang="en-GB" sz="2000" dirty="0"/>
              <a:t> and sovereignty</a:t>
            </a:r>
          </a:p>
        </p:txBody>
      </p:sp>
      <p:sp>
        <p:nvSpPr>
          <p:cNvPr id="4" name="Google Shape;33;p7">
            <a:extLst>
              <a:ext uri="{FF2B5EF4-FFF2-40B4-BE49-F238E27FC236}">
                <a16:creationId xmlns:a16="http://schemas.microsoft.com/office/drawing/2014/main" id="{0CEE6586-6BA5-B092-35F9-5BFA518A1B2E}"/>
              </a:ext>
            </a:extLst>
          </p:cNvPr>
          <p:cNvSpPr txBox="1">
            <a:spLocks/>
          </p:cNvSpPr>
          <p:nvPr/>
        </p:nvSpPr>
        <p:spPr>
          <a:xfrm>
            <a:off x="3105779" y="3194348"/>
            <a:ext cx="5719814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2334"/>
              </a:buClr>
              <a:buSzPts val="3200"/>
              <a:buFont typeface="Open Sans ExtraBold"/>
              <a:buChar char="●"/>
              <a:defRPr sz="3200" b="0" i="0" u="none" strike="noStrike" cap="none">
                <a:solidFill>
                  <a:srgbClr val="122334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2334"/>
              </a:buClr>
              <a:buSzPts val="5200"/>
              <a:buFont typeface="Open Sans ExtraBold"/>
              <a:buChar char="○"/>
              <a:defRPr sz="5200" b="0" i="0" u="none" strike="noStrike" cap="none">
                <a:solidFill>
                  <a:srgbClr val="122334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2334"/>
              </a:buClr>
              <a:buSzPts val="5200"/>
              <a:buFont typeface="Open Sans ExtraBold"/>
              <a:buChar char="■"/>
              <a:defRPr sz="5200" b="0" i="0" u="none" strike="noStrike" cap="none">
                <a:solidFill>
                  <a:srgbClr val="122334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2334"/>
              </a:buClr>
              <a:buSzPts val="5200"/>
              <a:buFont typeface="Open Sans ExtraBold"/>
              <a:buChar char="●"/>
              <a:defRPr sz="5200" b="0" i="0" u="none" strike="noStrike" cap="none">
                <a:solidFill>
                  <a:srgbClr val="122334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2334"/>
              </a:buClr>
              <a:buSzPts val="5200"/>
              <a:buFont typeface="Open Sans ExtraBold"/>
              <a:buChar char="○"/>
              <a:defRPr sz="5200" b="0" i="0" u="none" strike="noStrike" cap="none">
                <a:solidFill>
                  <a:srgbClr val="122334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2334"/>
              </a:buClr>
              <a:buSzPts val="5200"/>
              <a:buFont typeface="Open Sans ExtraBold"/>
              <a:buChar char="■"/>
              <a:defRPr sz="5200" b="0" i="0" u="none" strike="noStrike" cap="none">
                <a:solidFill>
                  <a:srgbClr val="122334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2334"/>
              </a:buClr>
              <a:buSzPts val="5200"/>
              <a:buFont typeface="Open Sans ExtraBold"/>
              <a:buChar char="●"/>
              <a:defRPr sz="5200" b="0" i="0" u="none" strike="noStrike" cap="none">
                <a:solidFill>
                  <a:srgbClr val="122334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2334"/>
              </a:buClr>
              <a:buSzPts val="5200"/>
              <a:buFont typeface="Open Sans ExtraBold"/>
              <a:buChar char="○"/>
              <a:defRPr sz="5200" b="0" i="0" u="none" strike="noStrike" cap="none">
                <a:solidFill>
                  <a:srgbClr val="122334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2334"/>
              </a:buClr>
              <a:buSzPts val="5200"/>
              <a:buFont typeface="Open Sans ExtraBold"/>
              <a:buChar char="■"/>
              <a:defRPr sz="5200" b="0" i="0" u="none" strike="noStrike" cap="none">
                <a:solidFill>
                  <a:srgbClr val="122334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>
            <a:pPr>
              <a:buClr>
                <a:schemeClr val="dk1"/>
              </a:buClr>
              <a:buSzPts val="891"/>
              <a:buFont typeface="Arial"/>
              <a:buNone/>
            </a:pPr>
            <a:r>
              <a:rPr lang="en-GB" sz="14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2024-10-02 - 16:30 </a:t>
            </a:r>
          </a:p>
          <a:p>
            <a:pPr>
              <a:buClr>
                <a:schemeClr val="dk1"/>
              </a:buClr>
              <a:buSzPts val="891"/>
              <a:buFont typeface="Arial"/>
              <a:buNone/>
            </a:pPr>
            <a:r>
              <a:rPr lang="en-GB" sz="14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Maria Theresia Seminar room (Conference </a:t>
            </a:r>
            <a:r>
              <a:rPr lang="en-GB" sz="1400" b="1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Center</a:t>
            </a:r>
            <a:r>
              <a:rPr lang="en-GB" sz="14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b="1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Laxenburg</a:t>
            </a:r>
            <a:r>
              <a:rPr lang="en-GB" sz="14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</a:p>
        </p:txBody>
      </p:sp>
      <p:pic>
        <p:nvPicPr>
          <p:cNvPr id="3" name="Imagen 2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88EF39DC-D171-96C6-8799-4429B1152F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3943" y="3830410"/>
            <a:ext cx="1400907" cy="78801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20DEFB2-D926-BA78-B1F3-C63EDF454048}"/>
              </a:ext>
            </a:extLst>
          </p:cNvPr>
          <p:cNvSpPr txBox="1"/>
          <p:nvPr/>
        </p:nvSpPr>
        <p:spPr>
          <a:xfrm>
            <a:off x="6299594" y="4402977"/>
            <a:ext cx="110959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Kathi Schleidt</a:t>
            </a:r>
          </a:p>
          <a:p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DataCove e.U.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EC4647C-808C-4253-0141-B2DA7C157C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9152" y="3830410"/>
            <a:ext cx="1503476" cy="111645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1650362" y="90699"/>
            <a:ext cx="3622455" cy="138979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91"/>
              <a:buFont typeface="Arial"/>
              <a:buNone/>
            </a:pPr>
            <a:r>
              <a:rPr lang="en-US" sz="14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FAIRiCUBE: </a:t>
            </a:r>
            <a:r>
              <a:rPr lang="en-US" sz="140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enabling players from beyond classic EO domains to provide, access, process, and share gridded data and algorithms in a FAIR and TRUSTable manner.</a:t>
            </a:r>
          </a:p>
        </p:txBody>
      </p:sp>
      <p:sp>
        <p:nvSpPr>
          <p:cNvPr id="35" name="Google Shape;35;p7"/>
          <p:cNvSpPr txBox="1"/>
          <p:nvPr/>
        </p:nvSpPr>
        <p:spPr>
          <a:xfrm>
            <a:off x="8401108" y="425979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rgbClr val="595959"/>
                </a:solidFill>
              </a:rPr>
              <a:t>2</a:t>
            </a:fld>
            <a:endParaRPr sz="1000">
              <a:solidFill>
                <a:srgbClr val="595959"/>
              </a:solidFill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42B4C8F-E917-85A4-E135-5268482DF0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853" y="178802"/>
            <a:ext cx="845909" cy="225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Google Shape;33;p7">
            <a:extLst>
              <a:ext uri="{FF2B5EF4-FFF2-40B4-BE49-F238E27FC236}">
                <a16:creationId xmlns:a16="http://schemas.microsoft.com/office/drawing/2014/main" id="{75B81D1F-DED4-4C1C-76B4-177BC7F3EA62}"/>
              </a:ext>
            </a:extLst>
          </p:cNvPr>
          <p:cNvSpPr txBox="1">
            <a:spLocks/>
          </p:cNvSpPr>
          <p:nvPr/>
        </p:nvSpPr>
        <p:spPr>
          <a:xfrm>
            <a:off x="7187238" y="387109"/>
            <a:ext cx="1445137" cy="399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2334"/>
              </a:buClr>
              <a:buSzPts val="1800"/>
              <a:buFont typeface="Open Sans SemiBold"/>
              <a:buChar char="●"/>
              <a:defRPr sz="1800" b="0" i="0" u="none" strike="noStrike" cap="none">
                <a:solidFill>
                  <a:srgbClr val="122334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○"/>
              <a:defRPr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■"/>
              <a:defRPr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●"/>
              <a:defRPr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○"/>
              <a:defRPr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■"/>
              <a:defRPr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●"/>
              <a:defRPr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○"/>
              <a:defRPr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■"/>
              <a:defRPr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dk1"/>
              </a:buClr>
              <a:buSzPts val="891"/>
              <a:buFont typeface="Arial"/>
              <a:buNone/>
            </a:pPr>
            <a:r>
              <a:rPr lang="en-GB" sz="1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Action Group on the Green Deal Data Space</a:t>
            </a:r>
            <a:endParaRPr lang="en-GB" sz="1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Imagen 2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924F36C3-3EE3-CDFE-8C56-B7236610C1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7412" y="41605"/>
            <a:ext cx="1289633" cy="7254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1ABD8A9-992B-5304-0D9B-DA9988A92C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9284" y="90699"/>
            <a:ext cx="798320" cy="59281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260E61A-8172-AA7C-5BAC-8C3252C813E7}"/>
              </a:ext>
            </a:extLst>
          </p:cNvPr>
          <p:cNvSpPr txBox="1"/>
          <p:nvPr/>
        </p:nvSpPr>
        <p:spPr>
          <a:xfrm>
            <a:off x="6013304" y="3902594"/>
            <a:ext cx="309732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Funded by EU Horizon 2020</a:t>
            </a:r>
          </a:p>
          <a:p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Call: HORIZON-CL6-2021-GOVERNANCE-01-17</a:t>
            </a:r>
          </a:p>
          <a:p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Project No: 101059238</a:t>
            </a:r>
          </a:p>
          <a:p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 contribution: € 3,202,843.75</a:t>
            </a:r>
          </a:p>
          <a:p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Duration: 2022 – 2025 (36 months)</a:t>
            </a:r>
          </a:p>
          <a:p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 Partners</a:t>
            </a:r>
            <a:endParaRPr lang="nl-NL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8FE3D5E1-0B7E-0CED-94B3-1B436A2EF97A}"/>
              </a:ext>
            </a:extLst>
          </p:cNvPr>
          <p:cNvGrpSpPr/>
          <p:nvPr/>
        </p:nvGrpSpPr>
        <p:grpSpPr>
          <a:xfrm>
            <a:off x="422183" y="1350513"/>
            <a:ext cx="3101650" cy="2864858"/>
            <a:chOff x="931650" y="1448021"/>
            <a:chExt cx="3101650" cy="2864858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94B14D9-E769-8FD5-B7EE-FA140B1896C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781089" y="3232879"/>
              <a:ext cx="1080000" cy="1080000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2ADBB97E-4C3C-2820-9584-9A4DA782EF7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953300" y="2902083"/>
              <a:ext cx="1080000" cy="1080000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56B31F70-171C-9371-DD47-2607F2158FF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31650" y="2383372"/>
              <a:ext cx="1080000" cy="108000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5C5606A6-4F05-3002-56FA-FA98F55E5D6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793391" y="1448021"/>
              <a:ext cx="1080000" cy="1080000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3D6445CE-FE20-80C3-9A98-B745B1D0D40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892947" y="1677831"/>
              <a:ext cx="1080000" cy="1080000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A60BC60-99BD-46EF-DB0D-FEBBD38363A3}"/>
                </a:ext>
              </a:extLst>
            </p:cNvPr>
            <p:cNvSpPr txBox="1"/>
            <p:nvPr/>
          </p:nvSpPr>
          <p:spPr>
            <a:xfrm>
              <a:off x="2021305" y="2668567"/>
              <a:ext cx="121058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 Use Cases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5707F6EF-1F7F-9264-BE86-60F94B1FABE5}"/>
              </a:ext>
            </a:extLst>
          </p:cNvPr>
          <p:cNvSpPr txBox="1"/>
          <p:nvPr/>
        </p:nvSpPr>
        <p:spPr>
          <a:xfrm>
            <a:off x="6563820" y="2142852"/>
            <a:ext cx="12490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Diverse</a:t>
            </a:r>
          </a:p>
          <a:p>
            <a:pPr algn="ctr"/>
            <a:r>
              <a:rPr lang="en-US" dirty="0"/>
              <a:t>Technologies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288F2094-4A8C-5905-4088-A6A90D1BCDA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58839" y="2639210"/>
            <a:ext cx="865390" cy="51889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926CB7F8-070A-8C97-41BC-65496D56CF2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71930" y="2674190"/>
            <a:ext cx="1005562" cy="51889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6673B25C-6871-672D-71F5-9F1B6CBF916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74547" y="1765173"/>
            <a:ext cx="1478637" cy="75260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D264E958-0C48-E9D9-75B4-33BA2156FED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742910" y="1254852"/>
            <a:ext cx="682693" cy="794288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75040FCB-2458-5473-BF98-67515A19AB0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622224" y="1350513"/>
            <a:ext cx="710537" cy="867318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8C44AD27-A6B5-FE55-51BA-B9CF62B82F3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162309" y="2343492"/>
            <a:ext cx="710537" cy="471059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4A2D8905-D5C8-007F-388F-4CD7D7D065D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843986" y="2545979"/>
            <a:ext cx="1683747" cy="1777636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6AED8AA5-8C26-9EE7-B2AD-E189BAB0A9EA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843986" y="4323615"/>
            <a:ext cx="1684800" cy="811006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CDA301FD-887C-5A42-3007-40A5E814671F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06801" y="4323615"/>
            <a:ext cx="3137185" cy="810000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5D94D28E-0111-4F00-1BD9-C18696C46871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193974" y="1522793"/>
            <a:ext cx="430255" cy="36332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1650362" y="90699"/>
            <a:ext cx="3622455" cy="59281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91"/>
              <a:buFont typeface="Arial"/>
              <a:buNone/>
            </a:pPr>
            <a:r>
              <a:rPr lang="en-US" sz="14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FAIRiCUBE:</a:t>
            </a:r>
            <a:br>
              <a:rPr lang="en-US" sz="14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40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Requirements to GDDS</a:t>
            </a:r>
          </a:p>
        </p:txBody>
      </p:sp>
      <p:sp>
        <p:nvSpPr>
          <p:cNvPr id="35" name="Google Shape;35;p7"/>
          <p:cNvSpPr txBox="1"/>
          <p:nvPr/>
        </p:nvSpPr>
        <p:spPr>
          <a:xfrm>
            <a:off x="8401108" y="425979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rgbClr val="595959"/>
                </a:solidFill>
              </a:rPr>
              <a:t>3</a:t>
            </a:fld>
            <a:endParaRPr sz="1000">
              <a:solidFill>
                <a:srgbClr val="595959"/>
              </a:solidFill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42B4C8F-E917-85A4-E135-5268482DF0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853" y="178802"/>
            <a:ext cx="845909" cy="225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Google Shape;33;p7">
            <a:extLst>
              <a:ext uri="{FF2B5EF4-FFF2-40B4-BE49-F238E27FC236}">
                <a16:creationId xmlns:a16="http://schemas.microsoft.com/office/drawing/2014/main" id="{75B81D1F-DED4-4C1C-76B4-177BC7F3EA62}"/>
              </a:ext>
            </a:extLst>
          </p:cNvPr>
          <p:cNvSpPr txBox="1">
            <a:spLocks/>
          </p:cNvSpPr>
          <p:nvPr/>
        </p:nvSpPr>
        <p:spPr>
          <a:xfrm>
            <a:off x="7187238" y="387109"/>
            <a:ext cx="1445137" cy="399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2334"/>
              </a:buClr>
              <a:buSzPts val="1800"/>
              <a:buFont typeface="Open Sans SemiBold"/>
              <a:buChar char="●"/>
              <a:defRPr sz="1800" b="0" i="0" u="none" strike="noStrike" cap="none">
                <a:solidFill>
                  <a:srgbClr val="122334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○"/>
              <a:defRPr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■"/>
              <a:defRPr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●"/>
              <a:defRPr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○"/>
              <a:defRPr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■"/>
              <a:defRPr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●"/>
              <a:defRPr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○"/>
              <a:defRPr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■"/>
              <a:defRPr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dk1"/>
              </a:buClr>
              <a:buSzPts val="891"/>
              <a:buFont typeface="Arial"/>
              <a:buNone/>
            </a:pPr>
            <a:r>
              <a:rPr lang="en-GB" sz="1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Action Group on the Green Deal Data Space</a:t>
            </a:r>
            <a:endParaRPr lang="en-GB" sz="1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Imagen 2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924F36C3-3EE3-CDFE-8C56-B7236610C1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7412" y="41605"/>
            <a:ext cx="1289633" cy="7254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1ABD8A9-992B-5304-0D9B-DA9988A92C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9284" y="90699"/>
            <a:ext cx="798320" cy="592819"/>
          </a:xfrm>
          <a:prstGeom prst="rect">
            <a:avLst/>
          </a:prstGeom>
        </p:spPr>
      </p:pic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469A9492-137D-9153-A87A-E12CFEB2F7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6508" y="835637"/>
            <a:ext cx="3224347" cy="1831352"/>
          </a:xfrm>
          <a:solidFill>
            <a:srgbClr val="D6EDBD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139700" indent="0">
              <a:buNone/>
            </a:pPr>
            <a:r>
              <a:rPr lang="en-US" b="1" dirty="0"/>
              <a:t>Metadata</a:t>
            </a:r>
          </a:p>
          <a:p>
            <a:r>
              <a:rPr lang="en-US" dirty="0"/>
              <a:t>Tailored to satellite data, lacking for terrestrial products</a:t>
            </a:r>
          </a:p>
          <a:p>
            <a:r>
              <a:rPr lang="en-US" dirty="0"/>
              <a:t>Alignment of diverse standards:</a:t>
            </a:r>
          </a:p>
          <a:p>
            <a:pPr lvl="1"/>
            <a:r>
              <a:rPr lang="en-US" dirty="0"/>
              <a:t>ISO 19115</a:t>
            </a:r>
          </a:p>
          <a:p>
            <a:pPr lvl="1"/>
            <a:r>
              <a:rPr lang="en-US" dirty="0"/>
              <a:t>STAC</a:t>
            </a:r>
          </a:p>
          <a:p>
            <a:pPr lvl="1"/>
            <a:r>
              <a:rPr lang="en-US" dirty="0" err="1"/>
              <a:t>GeoDCAT</a:t>
            </a:r>
            <a:endParaRPr lang="en-US" dirty="0"/>
          </a:p>
          <a:p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B2C6BDA6-77EE-0B3A-E44D-1071752492DA}"/>
              </a:ext>
            </a:extLst>
          </p:cNvPr>
          <p:cNvSpPr txBox="1">
            <a:spLocks/>
          </p:cNvSpPr>
          <p:nvPr/>
        </p:nvSpPr>
        <p:spPr>
          <a:xfrm>
            <a:off x="4375535" y="835637"/>
            <a:ext cx="3044137" cy="1901554"/>
          </a:xfrm>
          <a:prstGeom prst="rect">
            <a:avLst/>
          </a:prstGeom>
          <a:solidFill>
            <a:srgbClr val="B9EDFF"/>
          </a:solidFill>
          <a:ln>
            <a:solidFill>
              <a:schemeClr val="tx1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139700" indent="0">
              <a:buFont typeface="Open Sans"/>
              <a:buNone/>
            </a:pPr>
            <a:r>
              <a:rPr lang="en-US" b="1" dirty="0"/>
              <a:t>Data Access</a:t>
            </a:r>
          </a:p>
          <a:p>
            <a:r>
              <a:rPr lang="en-US" dirty="0"/>
              <a:t>Deficits identified in old OGC Web Services </a:t>
            </a:r>
          </a:p>
          <a:p>
            <a:r>
              <a:rPr lang="en-US" dirty="0"/>
              <a:t>Focus on APIs:</a:t>
            </a:r>
          </a:p>
          <a:p>
            <a:pPr lvl="1"/>
            <a:r>
              <a:rPr lang="en-US" dirty="0"/>
              <a:t>OGC API – Coverage</a:t>
            </a:r>
          </a:p>
          <a:p>
            <a:pPr lvl="1"/>
            <a:r>
              <a:rPr lang="en-US" dirty="0"/>
              <a:t>OGC Environmental Data Retrieval API</a:t>
            </a:r>
          </a:p>
          <a:p>
            <a:pPr lvl="1"/>
            <a:r>
              <a:rPr lang="en-US" dirty="0" err="1"/>
              <a:t>openEO</a:t>
            </a:r>
            <a:endParaRPr lang="en-US" dirty="0"/>
          </a:p>
          <a:p>
            <a:endParaRPr lang="en-US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C542BC1A-81C1-7EA5-C9AF-6471CE090E0D}"/>
              </a:ext>
            </a:extLst>
          </p:cNvPr>
          <p:cNvSpPr txBox="1">
            <a:spLocks/>
          </p:cNvSpPr>
          <p:nvPr/>
        </p:nvSpPr>
        <p:spPr>
          <a:xfrm>
            <a:off x="1246235" y="2994997"/>
            <a:ext cx="3044137" cy="1901554"/>
          </a:xfrm>
          <a:prstGeom prst="rect">
            <a:avLst/>
          </a:prstGeom>
          <a:solidFill>
            <a:srgbClr val="D5B8EA"/>
          </a:solidFill>
          <a:ln>
            <a:solidFill>
              <a:schemeClr val="tx1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139700" indent="0">
              <a:buFont typeface="Open Sans"/>
              <a:buNone/>
            </a:pPr>
            <a:r>
              <a:rPr lang="en-US" b="1" dirty="0"/>
              <a:t>Concepts and Vocabularies</a:t>
            </a:r>
          </a:p>
          <a:p>
            <a:r>
              <a:rPr lang="en-US" dirty="0"/>
              <a:t>Essential for interoperability</a:t>
            </a:r>
          </a:p>
          <a:p>
            <a:r>
              <a:rPr lang="en-US" dirty="0"/>
              <a:t>Underlying conceptual models enable harmonization</a:t>
            </a:r>
          </a:p>
          <a:p>
            <a:r>
              <a:rPr lang="en-US" dirty="0"/>
              <a:t>Rich vocabularies (e.g. Observable Properties via I-ADOPT) enrich semantics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D7E834CA-7CD3-FFAB-DD3A-0F64237A0D6D}"/>
              </a:ext>
            </a:extLst>
          </p:cNvPr>
          <p:cNvSpPr txBox="1">
            <a:spLocks/>
          </p:cNvSpPr>
          <p:nvPr/>
        </p:nvSpPr>
        <p:spPr>
          <a:xfrm>
            <a:off x="5101744" y="2994997"/>
            <a:ext cx="3044137" cy="1901554"/>
          </a:xfrm>
          <a:prstGeom prst="rect">
            <a:avLst/>
          </a:prstGeom>
          <a:solidFill>
            <a:srgbClr val="FFE1B9"/>
          </a:solidFill>
          <a:ln>
            <a:solidFill>
              <a:schemeClr val="tx1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139700" indent="0">
              <a:buFont typeface="Open Sans"/>
              <a:buNone/>
            </a:pPr>
            <a:r>
              <a:rPr lang="en-US" b="1" dirty="0"/>
              <a:t>Analysis and Processing</a:t>
            </a:r>
          </a:p>
          <a:p>
            <a:r>
              <a:rPr lang="en-US" dirty="0"/>
              <a:t>Potential of ML/AI breathtaking</a:t>
            </a:r>
          </a:p>
          <a:p>
            <a:r>
              <a:rPr lang="en-US" dirty="0"/>
              <a:t>Unclear how </a:t>
            </a:r>
            <a:r>
              <a:rPr lang="en-US"/>
              <a:t>dependable outputs </a:t>
            </a:r>
            <a:r>
              <a:rPr lang="en-US" dirty="0"/>
              <a:t>are</a:t>
            </a:r>
          </a:p>
          <a:p>
            <a:r>
              <a:rPr lang="en-US" dirty="0"/>
              <a:t>Support required in estimating resource usage</a:t>
            </a:r>
          </a:p>
        </p:txBody>
      </p:sp>
    </p:spTree>
    <p:extLst>
      <p:ext uri="{BB962C8B-B14F-4D97-AF65-F5344CB8AC3E}">
        <p14:creationId xmlns:p14="http://schemas.microsoft.com/office/powerpoint/2010/main" val="4209766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  <p:bldP spid="7" grpId="0" animBg="1"/>
      <p:bldP spid="8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5"/>
          <p:cNvSpPr txBox="1">
            <a:spLocks noGrp="1"/>
          </p:cNvSpPr>
          <p:nvPr>
            <p:ph type="ctrTitle"/>
          </p:nvPr>
        </p:nvSpPr>
        <p:spPr>
          <a:xfrm>
            <a:off x="2344125" y="399820"/>
            <a:ext cx="4041322" cy="67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Thank you!</a:t>
            </a:r>
            <a:endParaRPr dirty="0"/>
          </a:p>
        </p:txBody>
      </p:sp>
      <p:sp>
        <p:nvSpPr>
          <p:cNvPr id="124" name="Google Shape;124;p15"/>
          <p:cNvSpPr txBox="1"/>
          <p:nvPr/>
        </p:nvSpPr>
        <p:spPr>
          <a:xfrm>
            <a:off x="8401108" y="425979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rgbClr val="595959"/>
                </a:solidFill>
              </a:rPr>
              <a:t>4</a:t>
            </a:fld>
            <a:endParaRPr sz="1000">
              <a:solidFill>
                <a:srgbClr val="595959"/>
              </a:solidFill>
            </a:endParaRPr>
          </a:p>
        </p:txBody>
      </p:sp>
      <p:pic>
        <p:nvPicPr>
          <p:cNvPr id="3" name="Imagen 2" descr="Logotipo">
            <a:extLst>
              <a:ext uri="{FF2B5EF4-FFF2-40B4-BE49-F238E27FC236}">
                <a16:creationId xmlns:a16="http://schemas.microsoft.com/office/drawing/2014/main" id="{757A97CF-9A45-B7AB-93F4-F842AF1B64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7448" y="3824542"/>
            <a:ext cx="1905000" cy="1071563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3CEEF5B5-5ABB-5D76-526E-DD7258E8A699}"/>
              </a:ext>
            </a:extLst>
          </p:cNvPr>
          <p:cNvSpPr txBox="1"/>
          <p:nvPr/>
        </p:nvSpPr>
        <p:spPr>
          <a:xfrm>
            <a:off x="6641647" y="4553877"/>
            <a:ext cx="18941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eepurl.com/iz6mDY</a:t>
            </a:r>
            <a:endParaRPr lang="en-US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6C1A288-1528-24A0-F4CC-9828AEC938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5295" y="3262694"/>
            <a:ext cx="1339919" cy="1314518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24020191-BD64-08BD-B7B2-1A6E71F1ABBF}"/>
              </a:ext>
            </a:extLst>
          </p:cNvPr>
          <p:cNvSpPr txBox="1"/>
          <p:nvPr/>
        </p:nvSpPr>
        <p:spPr>
          <a:xfrm>
            <a:off x="3959678" y="4087260"/>
            <a:ext cx="223429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6"/>
              </a:rPr>
              <a:t>www.ad4gd.eu</a:t>
            </a:r>
            <a:endParaRPr lang="en-US" dirty="0"/>
          </a:p>
          <a:p>
            <a:r>
              <a:rPr lang="en-US" dirty="0"/>
              <a:t>Twitter: @ad4gd_project</a:t>
            </a:r>
          </a:p>
          <a:p>
            <a:r>
              <a:rPr lang="en-US" dirty="0"/>
              <a:t>LinkedIn: AD4GD Project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C75CBA6-B93C-AEFA-FDBE-BBB92455973F}"/>
              </a:ext>
            </a:extLst>
          </p:cNvPr>
          <p:cNvSpPr txBox="1"/>
          <p:nvPr/>
        </p:nvSpPr>
        <p:spPr>
          <a:xfrm>
            <a:off x="6641647" y="2965904"/>
            <a:ext cx="18941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Get our newsletter!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42DEB742-3091-2586-3BB4-C2307060BF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474" y="1339477"/>
            <a:ext cx="1510946" cy="402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Google Shape;33;p7">
            <a:extLst>
              <a:ext uri="{FF2B5EF4-FFF2-40B4-BE49-F238E27FC236}">
                <a16:creationId xmlns:a16="http://schemas.microsoft.com/office/drawing/2014/main" id="{EC0F390D-49D8-7380-802A-55A8B23BBF47}"/>
              </a:ext>
            </a:extLst>
          </p:cNvPr>
          <p:cNvSpPr txBox="1">
            <a:spLocks/>
          </p:cNvSpPr>
          <p:nvPr/>
        </p:nvSpPr>
        <p:spPr>
          <a:xfrm>
            <a:off x="2127447" y="1630379"/>
            <a:ext cx="1905001" cy="712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2334"/>
              </a:buClr>
              <a:buSzPts val="1800"/>
              <a:buFont typeface="Open Sans SemiBold"/>
              <a:buChar char="●"/>
              <a:defRPr sz="1800" b="0" i="0" u="none" strike="noStrike" cap="none">
                <a:solidFill>
                  <a:srgbClr val="122334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○"/>
              <a:defRPr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■"/>
              <a:defRPr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●"/>
              <a:defRPr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○"/>
              <a:defRPr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■"/>
              <a:defRPr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●"/>
              <a:defRPr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○"/>
              <a:defRPr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■"/>
              <a:defRPr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dk1"/>
              </a:buClr>
              <a:buSzPts val="891"/>
              <a:buFont typeface="Arial"/>
              <a:buNone/>
            </a:pPr>
            <a:r>
              <a:rPr lang="en-GB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Action Group on the Green Deal Data Space</a:t>
            </a:r>
            <a:endParaRPr lang="en-GB" sz="1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CE017472-6A5A-4E6F-F276-2D5C7342F32E}"/>
              </a:ext>
            </a:extLst>
          </p:cNvPr>
          <p:cNvSpPr txBox="1"/>
          <p:nvPr/>
        </p:nvSpPr>
        <p:spPr>
          <a:xfrm>
            <a:off x="3959678" y="2776121"/>
            <a:ext cx="22342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8"/>
              </a:rPr>
              <a:t>www.FAIRiCUBE.eu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9B10194-396C-E290-1FE4-CAD1760ED2EA}"/>
              </a:ext>
            </a:extLst>
          </p:cNvPr>
          <p:cNvSpPr txBox="1"/>
          <p:nvPr/>
        </p:nvSpPr>
        <p:spPr>
          <a:xfrm>
            <a:off x="4158860" y="1511917"/>
            <a:ext cx="21567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9"/>
              </a:rPr>
              <a:t>https://actiongroup.greendealdata.space/</a:t>
            </a:r>
            <a:r>
              <a:rPr lang="en-US" dirty="0"/>
              <a:t> 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843EA6F5-1568-C53A-4C77-4077F71927DB}"/>
              </a:ext>
            </a:extLst>
          </p:cNvPr>
          <p:cNvSpPr txBox="1"/>
          <p:nvPr/>
        </p:nvSpPr>
        <p:spPr>
          <a:xfrm>
            <a:off x="2189904" y="3517873"/>
            <a:ext cx="22342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Organized by: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83F418D-87CC-80F1-9CCB-FD8BE776C28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44125" y="2386320"/>
            <a:ext cx="1284879" cy="95413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ark OEMC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766</TotalTime>
  <Words>269</Words>
  <Application>Microsoft Office PowerPoint</Application>
  <PresentationFormat>On-screen Show (16:9)</PresentationFormat>
  <Paragraphs>52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Open Sans Medium</vt:lpstr>
      <vt:lpstr>Open Sans SemiBold</vt:lpstr>
      <vt:lpstr>Arial</vt:lpstr>
      <vt:lpstr>Calibri</vt:lpstr>
      <vt:lpstr>Open Sans ExtraBold</vt:lpstr>
      <vt:lpstr>Tahoma</vt:lpstr>
      <vt:lpstr>Open Sans</vt:lpstr>
      <vt:lpstr>Dark OEMC</vt:lpstr>
      <vt:lpstr>Data Spaces: the EC solution for environmental, biodiversity and climate challenges.</vt:lpstr>
      <vt:lpstr>FAIRiCUBE: enabling players from beyond classic EO domains to provide, access, process, and share gridded data and algorithms in a FAIR and TRUSTable manner.</vt:lpstr>
      <vt:lpstr>FAIRiCUBE: Requirements to GDDS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Kathi</dc:creator>
  <cp:lastModifiedBy>Kathi Schleidt</cp:lastModifiedBy>
  <cp:revision>8</cp:revision>
  <dcterms:modified xsi:type="dcterms:W3CDTF">2024-10-02T10:04:24Z</dcterms:modified>
</cp:coreProperties>
</file>